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6931ee561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6931ee561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6931ee561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6931ee561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5665738fc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5665738f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5665738fc5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5665738fc5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45af08e09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45af08e09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45af08e09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45af08e09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6931ee561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6931ee561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6931ee561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6931ee561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6931ee561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6931ee561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6931ee561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6931ee561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jp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image" Target="../media/image2.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1545450"/>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Kepler’s Laws of Planetary Motion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2"/>
          <p:cNvSpPr txBox="1"/>
          <p:nvPr>
            <p:ph idx="1" type="body"/>
          </p:nvPr>
        </p:nvSpPr>
        <p:spPr>
          <a:xfrm>
            <a:off x="4348750" y="444925"/>
            <a:ext cx="4483500" cy="412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And this is Kepler. Shifty-looking dude. Probably cause people thought he murdered Brahe.</a:t>
            </a:r>
            <a:endParaRPr/>
          </a:p>
          <a:p>
            <a:pPr indent="-342900" lvl="0" marL="457200" rtl="0" algn="l">
              <a:spcBef>
                <a:spcPts val="1600"/>
              </a:spcBef>
              <a:spcAft>
                <a:spcPts val="0"/>
              </a:spcAft>
              <a:buSzPts val="1800"/>
              <a:buChar char="●"/>
            </a:pPr>
            <a:r>
              <a:rPr lang="en"/>
              <a:t>Suuuuuper into God.</a:t>
            </a:r>
            <a:endParaRPr/>
          </a:p>
          <a:p>
            <a:pPr indent="-342900" lvl="0" marL="457200" rtl="0" algn="l">
              <a:spcBef>
                <a:spcPts val="0"/>
              </a:spcBef>
              <a:spcAft>
                <a:spcPts val="0"/>
              </a:spcAft>
              <a:buSzPts val="1800"/>
              <a:buChar char="●"/>
            </a:pPr>
            <a:r>
              <a:rPr lang="en"/>
              <a:t>Brahe’s student and successor.</a:t>
            </a:r>
            <a:endParaRPr/>
          </a:p>
          <a:p>
            <a:pPr indent="-342900" lvl="0" marL="457200" rtl="0" algn="l">
              <a:spcBef>
                <a:spcPts val="0"/>
              </a:spcBef>
              <a:spcAft>
                <a:spcPts val="0"/>
              </a:spcAft>
              <a:buSzPts val="1800"/>
              <a:buChar char="●"/>
            </a:pPr>
            <a:r>
              <a:rPr lang="en"/>
              <a:t>Designed a better telescope</a:t>
            </a:r>
            <a:endParaRPr/>
          </a:p>
          <a:p>
            <a:pPr indent="-342900" lvl="0" marL="457200" rtl="0" algn="l">
              <a:spcBef>
                <a:spcPts val="0"/>
              </a:spcBef>
              <a:spcAft>
                <a:spcPts val="0"/>
              </a:spcAft>
              <a:buSzPts val="1800"/>
              <a:buChar char="●"/>
            </a:pPr>
            <a:r>
              <a:rPr lang="en"/>
              <a:t>Came up with the laws of planetary motion using Brahe’s data</a:t>
            </a:r>
            <a:endParaRPr/>
          </a:p>
          <a:p>
            <a:pPr indent="-342900" lvl="0" marL="457200" rtl="0" algn="l">
              <a:spcBef>
                <a:spcPts val="0"/>
              </a:spcBef>
              <a:spcAft>
                <a:spcPts val="0"/>
              </a:spcAft>
              <a:buSzPts val="1800"/>
              <a:buChar char="●"/>
            </a:pPr>
            <a:r>
              <a:rPr lang="en"/>
              <a:t>Really good at math</a:t>
            </a:r>
            <a:endParaRPr/>
          </a:p>
          <a:p>
            <a:pPr indent="-342900" lvl="0" marL="457200" rtl="0" algn="l">
              <a:spcBef>
                <a:spcPts val="0"/>
              </a:spcBef>
              <a:spcAft>
                <a:spcPts val="0"/>
              </a:spcAft>
              <a:buSzPts val="1800"/>
              <a:buChar char="●"/>
            </a:pPr>
            <a:r>
              <a:rPr lang="en"/>
              <a:t>Probably the first real astrophysicist </a:t>
            </a:r>
            <a:endParaRPr/>
          </a:p>
        </p:txBody>
      </p:sp>
      <p:pic>
        <p:nvPicPr>
          <p:cNvPr descr="Johannes_Kepler_1610.jpg" id="124" name="Google Shape;124;p22"/>
          <p:cNvPicPr preferRelativeResize="0"/>
          <p:nvPr/>
        </p:nvPicPr>
        <p:blipFill>
          <a:blip r:embed="rId3">
            <a:alphaModFix/>
          </a:blip>
          <a:stretch>
            <a:fillRect/>
          </a:stretch>
        </p:blipFill>
        <p:spPr>
          <a:xfrm>
            <a:off x="686748" y="445023"/>
            <a:ext cx="3002801" cy="412385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 then there was Newton</a:t>
            </a:r>
            <a:endParaRPr/>
          </a:p>
        </p:txBody>
      </p:sp>
      <p:sp>
        <p:nvSpPr>
          <p:cNvPr id="130" name="Google Shape;130;p23"/>
          <p:cNvSpPr txBox="1"/>
          <p:nvPr>
            <p:ph idx="1" type="body"/>
          </p:nvPr>
        </p:nvSpPr>
        <p:spPr>
          <a:xfrm>
            <a:off x="3911225" y="1017725"/>
            <a:ext cx="4875600" cy="385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a:t>“If I have seen further, it is by standing on the shoulders of giants”</a:t>
            </a:r>
            <a:endParaRPr i="1"/>
          </a:p>
          <a:p>
            <a:pPr indent="-342900" lvl="0" marL="457200" rtl="0" algn="l">
              <a:spcBef>
                <a:spcPts val="1600"/>
              </a:spcBef>
              <a:spcAft>
                <a:spcPts val="0"/>
              </a:spcAft>
              <a:buSzPts val="1800"/>
              <a:buChar char="●"/>
            </a:pPr>
            <a:r>
              <a:rPr lang="en"/>
              <a:t>Invented calculus….in his 20’s</a:t>
            </a:r>
            <a:endParaRPr/>
          </a:p>
          <a:p>
            <a:pPr indent="-342900" lvl="0" marL="457200" rtl="0" algn="l">
              <a:spcBef>
                <a:spcPts val="0"/>
              </a:spcBef>
              <a:spcAft>
                <a:spcPts val="0"/>
              </a:spcAft>
              <a:buSzPts val="1800"/>
              <a:buChar char="●"/>
            </a:pPr>
            <a:r>
              <a:rPr lang="en"/>
              <a:t>Followed it up by inventing optics</a:t>
            </a:r>
            <a:endParaRPr/>
          </a:p>
          <a:p>
            <a:pPr indent="-342900" lvl="0" marL="457200" rtl="0" algn="l">
              <a:spcBef>
                <a:spcPts val="0"/>
              </a:spcBef>
              <a:spcAft>
                <a:spcPts val="0"/>
              </a:spcAft>
              <a:buSzPts val="1800"/>
              <a:buChar char="●"/>
            </a:pPr>
            <a:r>
              <a:rPr i="1" lang="en"/>
              <a:t>And</a:t>
            </a:r>
            <a:r>
              <a:rPr lang="en"/>
              <a:t> coming up with a theory of gravity that nobody really refined until Einstein came along</a:t>
            </a:r>
            <a:endParaRPr/>
          </a:p>
          <a:p>
            <a:pPr indent="-342900" lvl="0" marL="457200" rtl="0" algn="l">
              <a:spcBef>
                <a:spcPts val="0"/>
              </a:spcBef>
              <a:spcAft>
                <a:spcPts val="0"/>
              </a:spcAft>
              <a:buSzPts val="1800"/>
              <a:buChar char="●"/>
            </a:pPr>
            <a:r>
              <a:rPr lang="en"/>
              <a:t>Terrified of women</a:t>
            </a:r>
            <a:endParaRPr/>
          </a:p>
        </p:txBody>
      </p:sp>
      <p:pic>
        <p:nvPicPr>
          <p:cNvPr descr="Sir_Isaac_Newton_by_Sir_Godfrey_Kneller,_Bt.jpg" id="131" name="Google Shape;131;p23"/>
          <p:cNvPicPr preferRelativeResize="0"/>
          <p:nvPr/>
        </p:nvPicPr>
        <p:blipFill>
          <a:blip r:embed="rId3">
            <a:alphaModFix/>
          </a:blip>
          <a:stretch>
            <a:fillRect/>
          </a:stretch>
        </p:blipFill>
        <p:spPr>
          <a:xfrm>
            <a:off x="311700" y="1017725"/>
            <a:ext cx="3179574" cy="3857876"/>
          </a:xfrm>
          <a:prstGeom prst="rect">
            <a:avLst/>
          </a:prstGeom>
          <a:noFill/>
          <a:ln>
            <a:noFill/>
          </a:ln>
        </p:spPr>
      </p:pic>
      <p:pic>
        <p:nvPicPr>
          <p:cNvPr descr="506a6fe8-c453-4b6e-9bbe-597331f1c159image13.png" id="132" name="Google Shape;132;p23"/>
          <p:cNvPicPr preferRelativeResize="0"/>
          <p:nvPr/>
        </p:nvPicPr>
        <p:blipFill>
          <a:blip r:embed="rId4">
            <a:alphaModFix/>
          </a:blip>
          <a:stretch>
            <a:fillRect/>
          </a:stretch>
        </p:blipFill>
        <p:spPr>
          <a:xfrm>
            <a:off x="5206025" y="3830841"/>
            <a:ext cx="2286000" cy="1178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idx="1" type="body"/>
          </p:nvPr>
        </p:nvSpPr>
        <p:spPr>
          <a:xfrm>
            <a:off x="2382900" y="1152475"/>
            <a:ext cx="2103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Group 3:</a:t>
            </a:r>
            <a:br>
              <a:rPr b="1" lang="en"/>
            </a:br>
            <a:r>
              <a:rPr b="1" lang="en" sz="1300"/>
              <a:t>1.) Melanie D’Andrea</a:t>
            </a:r>
            <a:br>
              <a:rPr b="1" lang="en" sz="1300"/>
            </a:br>
            <a:r>
              <a:rPr b="1" lang="en" sz="1300"/>
              <a:t>2.) Amber Sedillo</a:t>
            </a:r>
            <a:br>
              <a:rPr b="1" lang="en" sz="1300"/>
            </a:br>
            <a:r>
              <a:rPr b="1" lang="en" sz="1300"/>
              <a:t>3.) Abraham Hernandez</a:t>
            </a:r>
            <a:br>
              <a:rPr b="1" lang="en" sz="1300"/>
            </a:br>
            <a:r>
              <a:rPr b="1" lang="en" sz="1300"/>
              <a:t>4.) Isaac Arellano</a:t>
            </a:r>
            <a:br>
              <a:rPr b="1" lang="en" sz="1300"/>
            </a:br>
            <a:endParaRPr b="1" sz="1300"/>
          </a:p>
          <a:p>
            <a:pPr indent="0" lvl="0" marL="0" rtl="0" algn="l">
              <a:spcBef>
                <a:spcPts val="1600"/>
              </a:spcBef>
              <a:spcAft>
                <a:spcPts val="1600"/>
              </a:spcAft>
              <a:buNone/>
            </a:pPr>
            <a:r>
              <a:rPr b="1" lang="en"/>
              <a:t>Group 4:</a:t>
            </a:r>
            <a:br>
              <a:rPr b="1" lang="en"/>
            </a:br>
            <a:r>
              <a:rPr b="1" lang="en" sz="1300"/>
              <a:t>1.) Raina Bailey</a:t>
            </a:r>
            <a:br>
              <a:rPr b="1" lang="en" sz="1300"/>
            </a:br>
            <a:r>
              <a:rPr b="1" lang="en" sz="1300"/>
              <a:t>2.) Christina Collaros</a:t>
            </a:r>
            <a:br>
              <a:rPr b="1" lang="en" sz="1300"/>
            </a:br>
            <a:r>
              <a:rPr b="1" lang="en" sz="1300"/>
              <a:t>3.) Esteban Chariva</a:t>
            </a:r>
            <a:br>
              <a:rPr b="1" lang="en" sz="1300"/>
            </a:br>
            <a:r>
              <a:rPr b="1" lang="en" sz="1300"/>
              <a:t>4.) Diego Lopez</a:t>
            </a:r>
            <a:endParaRPr b="1" sz="1300"/>
          </a:p>
        </p:txBody>
      </p:sp>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Lab Groups!!!!!</a:t>
            </a:r>
            <a:endParaRPr/>
          </a:p>
        </p:txBody>
      </p:sp>
      <p:sp>
        <p:nvSpPr>
          <p:cNvPr id="61" name="Google Shape;61;p14"/>
          <p:cNvSpPr txBox="1"/>
          <p:nvPr>
            <p:ph idx="1" type="body"/>
          </p:nvPr>
        </p:nvSpPr>
        <p:spPr>
          <a:xfrm>
            <a:off x="311700" y="1152475"/>
            <a:ext cx="20712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Group 1:</a:t>
            </a:r>
            <a:br>
              <a:rPr b="1" lang="en"/>
            </a:br>
            <a:r>
              <a:rPr b="1" lang="en" sz="1300"/>
              <a:t>1.) Gabe Ronquillo</a:t>
            </a:r>
            <a:br>
              <a:rPr b="1" lang="en" sz="1300"/>
            </a:br>
            <a:r>
              <a:rPr b="1" lang="en" sz="1300"/>
              <a:t>2.) Abhi Sarin</a:t>
            </a:r>
            <a:br>
              <a:rPr b="1" lang="en" sz="1300"/>
            </a:br>
            <a:r>
              <a:rPr b="1" lang="en" sz="1300"/>
              <a:t>3.) Evan Dugas</a:t>
            </a:r>
            <a:br>
              <a:rPr b="1" lang="en" sz="1300"/>
            </a:br>
            <a:r>
              <a:rPr b="1" lang="en" sz="1300"/>
              <a:t>4.) Louis Hermida</a:t>
            </a:r>
            <a:br>
              <a:rPr b="1" lang="en" sz="1300"/>
            </a:br>
            <a:endParaRPr b="1" sz="1300"/>
          </a:p>
          <a:p>
            <a:pPr indent="0" lvl="0" marL="0" rtl="0" algn="l">
              <a:spcBef>
                <a:spcPts val="1600"/>
              </a:spcBef>
              <a:spcAft>
                <a:spcPts val="1600"/>
              </a:spcAft>
              <a:buNone/>
            </a:pPr>
            <a:r>
              <a:rPr b="1" lang="en"/>
              <a:t>Group 2:</a:t>
            </a:r>
            <a:br>
              <a:rPr b="1" lang="en" sz="1300"/>
            </a:br>
            <a:r>
              <a:rPr b="1" lang="en" sz="1300"/>
              <a:t>1.) Lee Perkett</a:t>
            </a:r>
            <a:br>
              <a:rPr b="1" lang="en" sz="1300"/>
            </a:br>
            <a:r>
              <a:rPr b="1" lang="en" sz="1300"/>
              <a:t>2.) Cesar Rodriguez</a:t>
            </a:r>
            <a:br>
              <a:rPr b="1" lang="en" sz="1300"/>
            </a:br>
            <a:r>
              <a:rPr b="1" lang="en" sz="1300"/>
              <a:t>3.) Cassidy Hancock</a:t>
            </a:r>
            <a:br>
              <a:rPr b="1" lang="en" sz="1300"/>
            </a:br>
            <a:r>
              <a:rPr b="1" lang="en" sz="1300"/>
              <a:t>4.) Niki Roser</a:t>
            </a:r>
            <a:endParaRPr b="1" sz="1300"/>
          </a:p>
        </p:txBody>
      </p:sp>
      <p:sp>
        <p:nvSpPr>
          <p:cNvPr id="62" name="Google Shape;62;p14"/>
          <p:cNvSpPr txBox="1"/>
          <p:nvPr>
            <p:ph idx="1" type="body"/>
          </p:nvPr>
        </p:nvSpPr>
        <p:spPr>
          <a:xfrm>
            <a:off x="4486200" y="1152475"/>
            <a:ext cx="2103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Group 5:</a:t>
            </a:r>
            <a:br>
              <a:rPr b="1" lang="en"/>
            </a:br>
            <a:r>
              <a:rPr b="1" lang="en" sz="1300"/>
              <a:t>1.) Marissa Gallegos</a:t>
            </a:r>
            <a:br>
              <a:rPr b="1" lang="en" sz="1300"/>
            </a:br>
            <a:r>
              <a:rPr b="1" lang="en" sz="1300"/>
              <a:t>2.) Allison Mitchell</a:t>
            </a:r>
            <a:br>
              <a:rPr b="1" lang="en" sz="1300"/>
            </a:br>
            <a:r>
              <a:rPr b="1" lang="en" sz="1300"/>
              <a:t>3.) Luis Rodriguez</a:t>
            </a:r>
            <a:br>
              <a:rPr b="1" lang="en" sz="1300"/>
            </a:br>
            <a:r>
              <a:rPr b="1" lang="en" sz="1300"/>
              <a:t>4.) Jennifer Billings</a:t>
            </a:r>
            <a:br>
              <a:rPr b="1" lang="en" sz="1300"/>
            </a:br>
            <a:endParaRPr b="1" sz="1300"/>
          </a:p>
          <a:p>
            <a:pPr indent="0" lvl="0" marL="0" rtl="0" algn="l">
              <a:spcBef>
                <a:spcPts val="1600"/>
              </a:spcBef>
              <a:spcAft>
                <a:spcPts val="0"/>
              </a:spcAft>
              <a:buNone/>
            </a:pPr>
            <a:r>
              <a:rPr b="1" lang="en"/>
              <a:t>Group 6:</a:t>
            </a:r>
            <a:br>
              <a:rPr b="1" lang="en"/>
            </a:br>
            <a:r>
              <a:rPr b="1" lang="en" sz="1300"/>
              <a:t>1.) Davina Aldez</a:t>
            </a:r>
            <a:br>
              <a:rPr b="1" lang="en" sz="1300"/>
            </a:br>
            <a:r>
              <a:rPr b="1" lang="en" sz="1300"/>
              <a:t>2.) Evan Marquez</a:t>
            </a:r>
            <a:br>
              <a:rPr b="1" lang="en" sz="1300"/>
            </a:br>
            <a:r>
              <a:rPr b="1" lang="en" sz="1300"/>
              <a:t>3.) Makeely Garcia</a:t>
            </a:r>
            <a:br>
              <a:rPr b="1" lang="en" sz="1300"/>
            </a:br>
            <a:r>
              <a:rPr b="1" lang="en" sz="1300"/>
              <a:t>4.) Kaci Hoel</a:t>
            </a:r>
            <a:endParaRPr b="1" sz="1300"/>
          </a:p>
          <a:p>
            <a:pPr indent="0" lvl="0" marL="0" rtl="0" algn="l">
              <a:spcBef>
                <a:spcPts val="1600"/>
              </a:spcBef>
              <a:spcAft>
                <a:spcPts val="1600"/>
              </a:spcAft>
              <a:buNone/>
            </a:pPr>
            <a:r>
              <a:t/>
            </a:r>
            <a:endParaRPr b="1" sz="1300"/>
          </a:p>
        </p:txBody>
      </p:sp>
      <p:sp>
        <p:nvSpPr>
          <p:cNvPr id="63" name="Google Shape;63;p14"/>
          <p:cNvSpPr txBox="1"/>
          <p:nvPr>
            <p:ph idx="1" type="body"/>
          </p:nvPr>
        </p:nvSpPr>
        <p:spPr>
          <a:xfrm>
            <a:off x="6589500" y="1152475"/>
            <a:ext cx="2103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a:t>Group 7:</a:t>
            </a:r>
            <a:br>
              <a:rPr b="1" lang="en"/>
            </a:br>
            <a:r>
              <a:rPr b="1" lang="en" sz="1300"/>
              <a:t>1.) Lauren Jesson</a:t>
            </a:r>
            <a:br>
              <a:rPr b="1" lang="en" sz="1300"/>
            </a:br>
            <a:r>
              <a:rPr b="1" lang="en" sz="1300"/>
              <a:t>2.) Jaza Herrera</a:t>
            </a:r>
            <a:br>
              <a:rPr b="1" lang="en" sz="1300"/>
            </a:br>
            <a:r>
              <a:rPr b="1" lang="en" sz="1300"/>
              <a:t>3.) Breanna Johnson</a:t>
            </a:r>
            <a:br>
              <a:rPr b="1" lang="en" sz="1300"/>
            </a:br>
            <a:r>
              <a:rPr b="1" lang="en" sz="1300"/>
              <a:t>4.) Samantha Tuton</a:t>
            </a:r>
            <a:endParaRPr b="1" sz="13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Schedule</a:t>
            </a:r>
            <a:endParaRPr/>
          </a:p>
        </p:txBody>
      </p:sp>
      <p:sp>
        <p:nvSpPr>
          <p:cNvPr id="69" name="Google Shape;69;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accent6"/>
                </a:solidFill>
              </a:rPr>
              <a:t>15/4/2019:	Kepler’s Laws</a:t>
            </a:r>
            <a:r>
              <a:rPr lang="en" sz="2400"/>
              <a:t> </a:t>
            </a:r>
            <a:r>
              <a:rPr lang="en" sz="2400">
                <a:solidFill>
                  <a:schemeClr val="accent4"/>
                </a:solidFill>
              </a:rPr>
              <a:t>(MEET IN BX 102)</a:t>
            </a:r>
            <a:endParaRPr sz="2400">
              <a:solidFill>
                <a:schemeClr val="accent4"/>
              </a:solidFill>
            </a:endParaRPr>
          </a:p>
          <a:p>
            <a:pPr indent="0" lvl="0" marL="0" rtl="0" algn="l">
              <a:spcBef>
                <a:spcPts val="1600"/>
              </a:spcBef>
              <a:spcAft>
                <a:spcPts val="0"/>
              </a:spcAft>
              <a:buNone/>
            </a:pPr>
            <a:r>
              <a:rPr lang="en" sz="2400"/>
              <a:t>22/4/2019:	Comets! (No homework!)</a:t>
            </a:r>
            <a:endParaRPr sz="2400"/>
          </a:p>
          <a:p>
            <a:pPr indent="0" lvl="0" marL="0" rtl="0" algn="l">
              <a:spcBef>
                <a:spcPts val="1600"/>
              </a:spcBef>
              <a:spcAft>
                <a:spcPts val="0"/>
              </a:spcAft>
              <a:buNone/>
            </a:pPr>
            <a:r>
              <a:rPr lang="en" sz="2400"/>
              <a:t>24/4/2019:	Review Class</a:t>
            </a:r>
            <a:endParaRPr sz="2400"/>
          </a:p>
          <a:p>
            <a:pPr indent="0" lvl="0" marL="0" rtl="0" algn="l">
              <a:spcBef>
                <a:spcPts val="1600"/>
              </a:spcBef>
              <a:spcAft>
                <a:spcPts val="1600"/>
              </a:spcAft>
              <a:buNone/>
            </a:pPr>
            <a:r>
              <a:rPr lang="en" sz="2400"/>
              <a:t>29/4/2019:	Exam Class (Midterm 3)</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Question: What is an ellipse?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Wrong!</a:t>
            </a:r>
            <a:endParaRPr/>
          </a:p>
        </p:txBody>
      </p:sp>
      <p:sp>
        <p:nvSpPr>
          <p:cNvPr id="80" name="Google Shape;80;p17"/>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An ellipse is a special shape made by a </a:t>
            </a:r>
            <a:r>
              <a:rPr i="1" lang="en"/>
              <a:t>conic section</a:t>
            </a:r>
            <a:endParaRPr/>
          </a:p>
        </p:txBody>
      </p:sp>
      <p:pic>
        <p:nvPicPr>
          <p:cNvPr id="81" name="Google Shape;81;p17"/>
          <p:cNvPicPr preferRelativeResize="0"/>
          <p:nvPr/>
        </p:nvPicPr>
        <p:blipFill>
          <a:blip r:embed="rId3">
            <a:alphaModFix/>
          </a:blip>
          <a:stretch>
            <a:fillRect/>
          </a:stretch>
        </p:blipFill>
        <p:spPr>
          <a:xfrm>
            <a:off x="4686300" y="771525"/>
            <a:ext cx="4343400" cy="36004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a:t>
            </a:r>
            <a:r>
              <a:rPr lang="en"/>
              <a:t>Law: </a:t>
            </a:r>
            <a:endParaRPr strike="sngStrike"/>
          </a:p>
        </p:txBody>
      </p:sp>
      <p:sp>
        <p:nvSpPr>
          <p:cNvPr id="87" name="Google Shape;87;p18"/>
          <p:cNvSpPr txBox="1"/>
          <p:nvPr>
            <p:ph idx="1" type="body"/>
          </p:nvPr>
        </p:nvSpPr>
        <p:spPr>
          <a:xfrm>
            <a:off x="311700" y="1152475"/>
            <a:ext cx="8520600" cy="440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The orbit of a planet is an ellipse, with the sun at one of the two foci….</a:t>
            </a:r>
            <a:endParaRPr/>
          </a:p>
        </p:txBody>
      </p:sp>
      <p:pic>
        <p:nvPicPr>
          <p:cNvPr descr="2000px-Kepler-first-law.svg.png" id="88" name="Google Shape;88;p18"/>
          <p:cNvPicPr preferRelativeResize="0"/>
          <p:nvPr/>
        </p:nvPicPr>
        <p:blipFill>
          <a:blip r:embed="rId3">
            <a:alphaModFix/>
          </a:blip>
          <a:stretch>
            <a:fillRect/>
          </a:stretch>
        </p:blipFill>
        <p:spPr>
          <a:xfrm>
            <a:off x="2945222" y="1593150"/>
            <a:ext cx="3253550" cy="2324676"/>
          </a:xfrm>
          <a:prstGeom prst="rect">
            <a:avLst/>
          </a:prstGeom>
          <a:noFill/>
          <a:ln>
            <a:noFill/>
          </a:ln>
        </p:spPr>
      </p:pic>
      <p:cxnSp>
        <p:nvCxnSpPr>
          <p:cNvPr id="89" name="Google Shape;89;p18"/>
          <p:cNvCxnSpPr/>
          <p:nvPr/>
        </p:nvCxnSpPr>
        <p:spPr>
          <a:xfrm flipH="1" rot="10800000">
            <a:off x="3460125" y="1858925"/>
            <a:ext cx="195600" cy="898500"/>
          </a:xfrm>
          <a:prstGeom prst="straightConnector1">
            <a:avLst/>
          </a:prstGeom>
          <a:noFill/>
          <a:ln cap="flat" cmpd="sng" w="19050">
            <a:solidFill>
              <a:srgbClr val="FFFFFF"/>
            </a:solidFill>
            <a:prstDash val="solid"/>
            <a:round/>
            <a:headEnd len="med" w="med" type="none"/>
            <a:tailEnd len="med" w="med" type="none"/>
          </a:ln>
        </p:spPr>
      </p:cxnSp>
      <p:cxnSp>
        <p:nvCxnSpPr>
          <p:cNvPr id="90" name="Google Shape;90;p18"/>
          <p:cNvCxnSpPr/>
          <p:nvPr/>
        </p:nvCxnSpPr>
        <p:spPr>
          <a:xfrm rot="10800000">
            <a:off x="3655950" y="1867925"/>
            <a:ext cx="2045700" cy="889500"/>
          </a:xfrm>
          <a:prstGeom prst="straightConnector1">
            <a:avLst/>
          </a:prstGeom>
          <a:noFill/>
          <a:ln cap="flat" cmpd="sng" w="19050">
            <a:solidFill>
              <a:srgbClr val="FFFFFF"/>
            </a:solidFill>
            <a:prstDash val="solid"/>
            <a:round/>
            <a:headEnd len="med" w="med" type="none"/>
            <a:tailEnd len="med" w="med" type="none"/>
          </a:ln>
        </p:spPr>
      </p:cxnSp>
      <p:cxnSp>
        <p:nvCxnSpPr>
          <p:cNvPr id="91" name="Google Shape;91;p18"/>
          <p:cNvCxnSpPr/>
          <p:nvPr/>
        </p:nvCxnSpPr>
        <p:spPr>
          <a:xfrm>
            <a:off x="3460125" y="2775225"/>
            <a:ext cx="2277000" cy="729300"/>
          </a:xfrm>
          <a:prstGeom prst="straightConnector1">
            <a:avLst/>
          </a:prstGeom>
          <a:noFill/>
          <a:ln cap="flat" cmpd="sng" w="19050">
            <a:solidFill>
              <a:srgbClr val="FFFF00"/>
            </a:solidFill>
            <a:prstDash val="solid"/>
            <a:round/>
            <a:headEnd len="med" w="med" type="none"/>
            <a:tailEnd len="med" w="med" type="none"/>
          </a:ln>
        </p:spPr>
      </p:cxnSp>
      <p:cxnSp>
        <p:nvCxnSpPr>
          <p:cNvPr id="92" name="Google Shape;92;p18"/>
          <p:cNvCxnSpPr/>
          <p:nvPr/>
        </p:nvCxnSpPr>
        <p:spPr>
          <a:xfrm>
            <a:off x="5710550" y="2801900"/>
            <a:ext cx="35700" cy="684900"/>
          </a:xfrm>
          <a:prstGeom prst="straightConnector1">
            <a:avLst/>
          </a:prstGeom>
          <a:noFill/>
          <a:ln cap="flat" cmpd="sng" w="19050">
            <a:solidFill>
              <a:srgbClr val="FFFF00"/>
            </a:solidFill>
            <a:prstDash val="solid"/>
            <a:round/>
            <a:headEnd len="med" w="med" type="none"/>
            <a:tailEnd len="med" w="med" type="none"/>
          </a:ln>
        </p:spPr>
      </p:cxnSp>
      <p:sp>
        <p:nvSpPr>
          <p:cNvPr id="93" name="Google Shape;93;p18"/>
          <p:cNvSpPr txBox="1"/>
          <p:nvPr>
            <p:ph idx="1" type="body"/>
          </p:nvPr>
        </p:nvSpPr>
        <p:spPr>
          <a:xfrm>
            <a:off x="311700" y="3819975"/>
            <a:ext cx="8520600" cy="126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The foci are special fixed points such that the sum of the lengths of the two white lines is equal to the sum of the lengths of the two yellow lines…. No matter where those lines end on the surface of the ellipse</a:t>
            </a:r>
            <a:endParaRPr sz="1400"/>
          </a:p>
          <a:p>
            <a:pPr indent="0" lvl="0" marL="0" rtl="0" algn="l">
              <a:spcBef>
                <a:spcPts val="1600"/>
              </a:spcBef>
              <a:spcAft>
                <a:spcPts val="1600"/>
              </a:spcAft>
              <a:buNone/>
            </a:pPr>
            <a:r>
              <a:rPr lang="en" sz="1400"/>
              <a:t>For the solar system, the sun is always at one focus. The other is empty.</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Second Law: </a:t>
            </a:r>
            <a:endParaRPr strike="sngStrike"/>
          </a:p>
        </p:txBody>
      </p:sp>
      <p:sp>
        <p:nvSpPr>
          <p:cNvPr id="99" name="Google Shape;99;p19"/>
          <p:cNvSpPr txBox="1"/>
          <p:nvPr>
            <p:ph idx="1" type="body"/>
          </p:nvPr>
        </p:nvSpPr>
        <p:spPr>
          <a:xfrm>
            <a:off x="249425" y="1116875"/>
            <a:ext cx="8520600" cy="489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A</a:t>
            </a:r>
            <a:r>
              <a:rPr lang="en"/>
              <a:t> body in orbit sweeps out an equal area of its orbit in an equal interval of time</a:t>
            </a:r>
            <a:endParaRPr/>
          </a:p>
        </p:txBody>
      </p:sp>
      <p:pic>
        <p:nvPicPr>
          <p:cNvPr descr="kepler2law.jpg" id="100" name="Google Shape;100;p19"/>
          <p:cNvPicPr preferRelativeResize="0"/>
          <p:nvPr/>
        </p:nvPicPr>
        <p:blipFill rotWithShape="1">
          <a:blip r:embed="rId3">
            <a:alphaModFix/>
          </a:blip>
          <a:srcRect b="17704" l="0" r="-522" t="5383"/>
          <a:stretch/>
        </p:blipFill>
        <p:spPr>
          <a:xfrm>
            <a:off x="2385350" y="1605875"/>
            <a:ext cx="4373300" cy="2509551"/>
          </a:xfrm>
          <a:prstGeom prst="rect">
            <a:avLst/>
          </a:prstGeom>
          <a:noFill/>
          <a:ln>
            <a:noFill/>
          </a:ln>
        </p:spPr>
      </p:pic>
      <p:sp>
        <p:nvSpPr>
          <p:cNvPr id="101" name="Google Shape;101;p19"/>
          <p:cNvSpPr txBox="1"/>
          <p:nvPr>
            <p:ph idx="1" type="body"/>
          </p:nvPr>
        </p:nvSpPr>
        <p:spPr>
          <a:xfrm>
            <a:off x="249425" y="4115425"/>
            <a:ext cx="8520600" cy="92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consequence of this is that, the closer you get to the sun, the faster you go!</a:t>
            </a:r>
            <a:endParaRPr/>
          </a:p>
          <a:p>
            <a:pPr indent="0" lvl="0" marL="0" rtl="0" algn="l">
              <a:spcBef>
                <a:spcPts val="1600"/>
              </a:spcBef>
              <a:spcAft>
                <a:spcPts val="1600"/>
              </a:spcAft>
              <a:buNone/>
            </a:pPr>
            <a:r>
              <a:rPr lang="en"/>
              <a:t>Velocity at perihelion is </a:t>
            </a:r>
            <a:r>
              <a:rPr i="1" lang="en"/>
              <a:t>greater than</a:t>
            </a:r>
            <a:r>
              <a:rPr lang="en"/>
              <a:t> velocity at aphelion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Third Law:</a:t>
            </a:r>
            <a:endParaRPr/>
          </a:p>
        </p:txBody>
      </p:sp>
      <p:sp>
        <p:nvSpPr>
          <p:cNvPr id="107" name="Google Shape;107;p20"/>
          <p:cNvSpPr txBox="1"/>
          <p:nvPr>
            <p:ph idx="1" type="body"/>
          </p:nvPr>
        </p:nvSpPr>
        <p:spPr>
          <a:xfrm>
            <a:off x="311700" y="1152475"/>
            <a:ext cx="85206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The square of the period of a planet is proportional to the cube of its semimajor axis</a:t>
            </a:r>
            <a:endParaRPr sz="1700"/>
          </a:p>
        </p:txBody>
      </p:sp>
      <p:pic>
        <p:nvPicPr>
          <p:cNvPr descr="KeplerThirdLaw.jpg" id="108" name="Google Shape;108;p20"/>
          <p:cNvPicPr preferRelativeResize="0"/>
          <p:nvPr/>
        </p:nvPicPr>
        <p:blipFill>
          <a:blip r:embed="rId3">
            <a:alphaModFix/>
          </a:blip>
          <a:stretch>
            <a:fillRect/>
          </a:stretch>
        </p:blipFill>
        <p:spPr>
          <a:xfrm>
            <a:off x="2771475" y="1635125"/>
            <a:ext cx="3601050" cy="2451100"/>
          </a:xfrm>
          <a:prstGeom prst="rect">
            <a:avLst/>
          </a:prstGeom>
          <a:noFill/>
          <a:ln>
            <a:noFill/>
          </a:ln>
        </p:spPr>
      </p:pic>
      <p:sp>
        <p:nvSpPr>
          <p:cNvPr id="109" name="Google Shape;109;p20"/>
          <p:cNvSpPr txBox="1"/>
          <p:nvPr>
            <p:ph idx="1" type="body"/>
          </p:nvPr>
        </p:nvSpPr>
        <p:spPr>
          <a:xfrm>
            <a:off x="311700" y="4086225"/>
            <a:ext cx="8520600" cy="99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t>Period: Time to complete one orbit.</a:t>
            </a:r>
            <a:endParaRPr sz="1400"/>
          </a:p>
          <a:p>
            <a:pPr indent="0" lvl="0" marL="0" rtl="0" algn="l">
              <a:spcBef>
                <a:spcPts val="1600"/>
              </a:spcBef>
              <a:spcAft>
                <a:spcPts val="1600"/>
              </a:spcAft>
              <a:buNone/>
            </a:pPr>
            <a:r>
              <a:rPr lang="en" sz="1400"/>
              <a:t>Semimajor axis: One half of the longer axis of an ellipse</a:t>
            </a:r>
            <a:endParaRPr sz="1400"/>
          </a:p>
        </p:txBody>
      </p:sp>
      <p:sp>
        <p:nvSpPr>
          <p:cNvPr id="110" name="Google Shape;110;p20"/>
          <p:cNvSpPr txBox="1"/>
          <p:nvPr>
            <p:ph idx="1" type="body"/>
          </p:nvPr>
        </p:nvSpPr>
        <p:spPr>
          <a:xfrm>
            <a:off x="311700" y="2619350"/>
            <a:ext cx="2266500" cy="4827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700"/>
              <a:t>P</a:t>
            </a:r>
            <a:r>
              <a:rPr baseline="30000" lang="en"/>
              <a:t>2</a:t>
            </a:r>
            <a:r>
              <a:rPr lang="en"/>
              <a:t> = a</a:t>
            </a:r>
            <a:r>
              <a:rPr baseline="30000" lang="en"/>
              <a:t>3</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Tycho Brahe and Johannes Kepler</a:t>
            </a:r>
            <a:endParaRPr/>
          </a:p>
        </p:txBody>
      </p:sp>
      <p:sp>
        <p:nvSpPr>
          <p:cNvPr id="116" name="Google Shape;116;p21"/>
          <p:cNvSpPr txBox="1"/>
          <p:nvPr>
            <p:ph idx="1" type="body"/>
          </p:nvPr>
        </p:nvSpPr>
        <p:spPr>
          <a:xfrm>
            <a:off x="4107650" y="1017725"/>
            <a:ext cx="4724700" cy="396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That’s right. This dude. With the mustache. That’s Tycho Brahe. Quick list?</a:t>
            </a:r>
            <a:endParaRPr/>
          </a:p>
          <a:p>
            <a:pPr indent="-342900" lvl="0" marL="457200" rtl="0" algn="l">
              <a:spcBef>
                <a:spcPts val="1600"/>
              </a:spcBef>
              <a:spcAft>
                <a:spcPts val="0"/>
              </a:spcAft>
              <a:buSzPts val="1800"/>
              <a:buChar char="●"/>
            </a:pPr>
            <a:r>
              <a:rPr lang="en"/>
              <a:t>He lost his nose in a duel over math. </a:t>
            </a:r>
            <a:br>
              <a:rPr lang="en"/>
            </a:br>
            <a:r>
              <a:rPr lang="en"/>
              <a:t>Then replaced it with a gold prosthetic.</a:t>
            </a:r>
            <a:endParaRPr/>
          </a:p>
          <a:p>
            <a:pPr indent="-342900" lvl="0" marL="457200" rtl="0" algn="l">
              <a:spcBef>
                <a:spcPts val="0"/>
              </a:spcBef>
              <a:spcAft>
                <a:spcPts val="0"/>
              </a:spcAft>
              <a:buSzPts val="1800"/>
              <a:buChar char="●"/>
            </a:pPr>
            <a:r>
              <a:rPr lang="en"/>
              <a:t>Employed a “psychic” dwarf who he called Jepp.</a:t>
            </a:r>
            <a:endParaRPr/>
          </a:p>
          <a:p>
            <a:pPr indent="-342900" lvl="0" marL="457200" rtl="0" algn="l">
              <a:spcBef>
                <a:spcPts val="0"/>
              </a:spcBef>
              <a:spcAft>
                <a:spcPts val="0"/>
              </a:spcAft>
              <a:buSzPts val="1800"/>
              <a:buChar char="●"/>
            </a:pPr>
            <a:r>
              <a:rPr lang="en"/>
              <a:t>Owned a “tame” elk, which died after falling down the stairs while drunk.</a:t>
            </a:r>
            <a:endParaRPr/>
          </a:p>
          <a:p>
            <a:pPr indent="-342900" lvl="0" marL="457200" rtl="0" algn="l">
              <a:spcBef>
                <a:spcPts val="0"/>
              </a:spcBef>
              <a:spcAft>
                <a:spcPts val="0"/>
              </a:spcAft>
              <a:buSzPts val="1800"/>
              <a:buChar char="●"/>
            </a:pPr>
            <a:r>
              <a:rPr lang="en"/>
              <a:t>Did most of his observing with the naked eye</a:t>
            </a:r>
            <a:endParaRPr/>
          </a:p>
          <a:p>
            <a:pPr indent="-342900" lvl="0" marL="457200" rtl="0" algn="l">
              <a:spcBef>
                <a:spcPts val="0"/>
              </a:spcBef>
              <a:spcAft>
                <a:spcPts val="0"/>
              </a:spcAft>
              <a:buSzPts val="1800"/>
              <a:buChar char="●"/>
            </a:pPr>
            <a:r>
              <a:rPr lang="en"/>
              <a:t>Died because he was too polite to pee during a dinner party.</a:t>
            </a:r>
            <a:endParaRPr/>
          </a:p>
        </p:txBody>
      </p:sp>
      <p:pic>
        <p:nvPicPr>
          <p:cNvPr descr="Tycho_Brahe_2.jpg" id="117" name="Google Shape;117;p21"/>
          <p:cNvPicPr preferRelativeResize="0"/>
          <p:nvPr/>
        </p:nvPicPr>
        <p:blipFill>
          <a:blip r:embed="rId3">
            <a:alphaModFix/>
          </a:blip>
          <a:stretch>
            <a:fillRect/>
          </a:stretch>
        </p:blipFill>
        <p:spPr>
          <a:xfrm>
            <a:off x="311700" y="1017725"/>
            <a:ext cx="3572725" cy="396849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